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3"/>
  </p:notesMasterIdLst>
  <p:sldIdLst>
    <p:sldId id="276" r:id="rId2"/>
    <p:sldId id="285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3957" autoAdjust="0"/>
  </p:normalViewPr>
  <p:slideViewPr>
    <p:cSldViewPr snapToGrid="0">
      <p:cViewPr>
        <p:scale>
          <a:sx n="69" d="100"/>
          <a:sy n="69" d="100"/>
        </p:scale>
        <p:origin x="84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DEB35-4585-4CE4-9E48-A63F91925BE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457E7-AF9E-49AB-A7E8-87B4C81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7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9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5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0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8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5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2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5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2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9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8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2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5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5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2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2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2 – Mar 13,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160" y="2508068"/>
            <a:ext cx="5452626" cy="3435532"/>
          </a:xfrm>
        </p:spPr>
        <p:txBody>
          <a:bodyPr>
            <a:noAutofit/>
          </a:bodyPr>
          <a:lstStyle/>
          <a:p>
            <a:r>
              <a:rPr lang="en-US" sz="2800" b="1" dirty="0"/>
              <a:t>Do Now – Determine the temperature of this black body if </a:t>
            </a:r>
            <a:r>
              <a:rPr lang="en-US" sz="2800" b="1" dirty="0">
                <a:sym typeface="Euclid Symbol" panose="05050102010706020507" pitchFamily="18" charset="2"/>
              </a:rPr>
              <a:t></a:t>
            </a:r>
            <a:r>
              <a:rPr lang="en-US" sz="2800" b="1" baseline="-25000" dirty="0">
                <a:sym typeface="Euclid Symbol" panose="05050102010706020507" pitchFamily="18" charset="2"/>
              </a:rPr>
              <a:t>max</a:t>
            </a:r>
            <a:r>
              <a:rPr lang="en-US" sz="2800" b="1" dirty="0">
                <a:sym typeface="Euclid Symbol" panose="05050102010706020507" pitchFamily="18" charset="2"/>
              </a:rPr>
              <a:t> </a:t>
            </a:r>
            <a:r>
              <a:rPr lang="en-US" sz="3200" b="1" dirty="0">
                <a:sym typeface="Euclid Symbol" panose="05050102010706020507" pitchFamily="18" charset="2"/>
              </a:rPr>
              <a:t>=</a:t>
            </a:r>
            <a:r>
              <a:rPr lang="en-US" sz="3200" b="1" dirty="0"/>
              <a:t>  </a:t>
            </a:r>
            <a:r>
              <a:rPr lang="en-US" sz="2800" b="1" dirty="0"/>
              <a:t>0.50 </a:t>
            </a:r>
            <a:r>
              <a:rPr lang="el-GR" sz="2800" b="1" dirty="0"/>
              <a:t>μ</a:t>
            </a:r>
            <a:r>
              <a:rPr lang="en-US" sz="2800" b="1" dirty="0"/>
              <a:t>m.</a:t>
            </a:r>
            <a:endParaRPr lang="en-US" sz="22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6901266" y="2508068"/>
            <a:ext cx="4495800" cy="4105275"/>
            <a:chOff x="6699788" y="2508068"/>
            <a:chExt cx="4495800" cy="41052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788" y="2508068"/>
              <a:ext cx="4495800" cy="410527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555064" y="3332136"/>
              <a:ext cx="1782305" cy="7284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54953" y="4819973"/>
            <a:ext cx="2510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 out 26 – 35 for</a:t>
            </a:r>
          </a:p>
          <a:p>
            <a:r>
              <a:rPr lang="en-US" dirty="0"/>
              <a:t>HMK check.</a:t>
            </a:r>
          </a:p>
        </p:txBody>
      </p:sp>
    </p:spTree>
    <p:extLst>
      <p:ext uri="{BB962C8B-B14F-4D97-AF65-F5344CB8AC3E}">
        <p14:creationId xmlns:p14="http://schemas.microsoft.com/office/powerpoint/2010/main" val="2214054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B6D57-CCDC-4334-AA45-26E079961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Hints for #39 in the HMK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FB104-9818-4D36-ACFF-56900305F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B) Demonstrate the energy balance for the Space.</a:t>
            </a:r>
          </a:p>
          <a:p>
            <a:r>
              <a:rPr lang="en-US" b="1" dirty="0"/>
              <a:t>C) Calculate t using the radiation Power equation. Assume the earth is a black body.</a:t>
            </a:r>
          </a:p>
          <a:p>
            <a:r>
              <a:rPr lang="en-US" b="1" dirty="0"/>
              <a:t>D) </a:t>
            </a:r>
            <a:r>
              <a:rPr lang="en-US" b="1" dirty="0" err="1"/>
              <a:t>i</a:t>
            </a:r>
            <a:r>
              <a:rPr lang="en-US" b="1" dirty="0"/>
              <a:t>) For some incident intensity </a:t>
            </a:r>
            <a:r>
              <a:rPr lang="en-US" b="1" dirty="0">
                <a:latin typeface="Algerian" panose="04020705040A02060702" pitchFamily="82" charset="0"/>
              </a:rPr>
              <a:t>I</a:t>
            </a:r>
            <a:r>
              <a:rPr lang="en-US" b="1" dirty="0"/>
              <a:t>, some gets reflected, some gets absorbed and some gets transmitted.</a:t>
            </a:r>
          </a:p>
          <a:p>
            <a:r>
              <a:rPr lang="en-US" b="1" dirty="0">
                <a:latin typeface="Algerian" panose="04020705040A02060702" pitchFamily="82" charset="0"/>
              </a:rPr>
              <a:t>I</a:t>
            </a:r>
            <a:r>
              <a:rPr lang="en-US" b="1" dirty="0"/>
              <a:t> reflected is </a:t>
            </a:r>
            <a:r>
              <a:rPr lang="en-US" b="1" dirty="0">
                <a:sym typeface="Euclid Symbol" panose="05050102010706020507" pitchFamily="18" charset="2"/>
              </a:rPr>
              <a:t></a:t>
            </a:r>
            <a:r>
              <a:rPr lang="en-US" b="1" dirty="0">
                <a:latin typeface="Algerian" panose="04020705040A02060702" pitchFamily="82" charset="0"/>
              </a:rPr>
              <a:t>I</a:t>
            </a:r>
            <a:r>
              <a:rPr lang="en-US" b="1" dirty="0"/>
              <a:t>  based on definition of albedo</a:t>
            </a:r>
          </a:p>
          <a:p>
            <a:r>
              <a:rPr lang="en-US" b="1" dirty="0">
                <a:latin typeface="Algerian" panose="04020705040A02060702" pitchFamily="82" charset="0"/>
              </a:rPr>
              <a:t>I</a:t>
            </a:r>
            <a:r>
              <a:rPr lang="en-US" b="1" dirty="0"/>
              <a:t> absorbed  is </a:t>
            </a:r>
            <a:r>
              <a:rPr lang="en-US" b="1" i="1" dirty="0" err="1"/>
              <a:t>e</a:t>
            </a:r>
            <a:r>
              <a:rPr lang="en-US" b="1" dirty="0" err="1">
                <a:latin typeface="Algerian" panose="04020705040A02060702" pitchFamily="82" charset="0"/>
              </a:rPr>
              <a:t>I</a:t>
            </a:r>
            <a:r>
              <a:rPr lang="en-US" b="1" dirty="0"/>
              <a:t>  based on the definition of emissivity</a:t>
            </a:r>
          </a:p>
          <a:p>
            <a:r>
              <a:rPr lang="en-US" b="1" dirty="0">
                <a:latin typeface="Algerian" panose="04020705040A02060702" pitchFamily="82" charset="0"/>
              </a:rPr>
              <a:t>I </a:t>
            </a:r>
            <a:r>
              <a:rPr lang="en-US" b="1" dirty="0"/>
              <a:t>transmitted is </a:t>
            </a:r>
            <a:r>
              <a:rPr lang="en-US" b="1" i="1" dirty="0" err="1"/>
              <a:t>t</a:t>
            </a:r>
            <a:r>
              <a:rPr lang="en-US" b="1" dirty="0" err="1">
                <a:latin typeface="Algerian" panose="04020705040A02060702" pitchFamily="82" charset="0"/>
              </a:rPr>
              <a:t>I</a:t>
            </a:r>
            <a:r>
              <a:rPr lang="en-US" b="1" i="1" dirty="0"/>
              <a:t>  </a:t>
            </a:r>
            <a:r>
              <a:rPr lang="en-US" b="1" dirty="0"/>
              <a:t>based on the info given in the problem</a:t>
            </a:r>
          </a:p>
          <a:p>
            <a:r>
              <a:rPr lang="en-US" b="1" dirty="0"/>
              <a:t>ii) Use the data determined in the rest of the problem to calculate the answer again using the radiation Power equation.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19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Slip -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978" y="2566713"/>
            <a:ext cx="9541486" cy="3416300"/>
          </a:xfrm>
        </p:spPr>
        <p:txBody>
          <a:bodyPr>
            <a:normAutofit/>
          </a:bodyPr>
          <a:lstStyle/>
          <a:p>
            <a:r>
              <a:rPr lang="en-US" sz="2400" b="1" dirty="0">
                <a:sym typeface="Euclid Extra" panose="02050502000505020303" pitchFamily="18" charset="2"/>
              </a:rPr>
              <a:t>Exit Slip- none</a:t>
            </a:r>
            <a:endParaRPr lang="en-US" sz="3200" b="1" dirty="0">
              <a:sym typeface="Euclid Extra" panose="02050502000505020303" pitchFamily="18" charset="2"/>
            </a:endParaRPr>
          </a:p>
          <a:p>
            <a:endParaRPr lang="en-US" sz="2400" b="1" dirty="0">
              <a:sym typeface="Euclid Extra" panose="02050502000505020303" pitchFamily="18" charset="2"/>
            </a:endParaRPr>
          </a:p>
          <a:p>
            <a:endParaRPr lang="en-US" sz="2400" b="1" dirty="0">
              <a:sym typeface="Euclid Extra" panose="02050502000505020303" pitchFamily="18" charset="2"/>
            </a:endParaRPr>
          </a:p>
          <a:p>
            <a:r>
              <a:rPr lang="en-US" sz="2000" b="1" dirty="0"/>
              <a:t>What’s Due?  (Pending assignments to complete.)</a:t>
            </a:r>
          </a:p>
          <a:p>
            <a:pPr lvl="1"/>
            <a:r>
              <a:rPr lang="en-US" b="1" dirty="0"/>
              <a:t>8.2 p338 #36-44</a:t>
            </a:r>
          </a:p>
          <a:p>
            <a:r>
              <a:rPr lang="en-US" sz="2400" b="1" dirty="0"/>
              <a:t>What’s Next?  (How to prepare for the next day)</a:t>
            </a:r>
          </a:p>
          <a:p>
            <a:pPr lvl="1"/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Start studying for the Thermodynamics test on March 26 (Tentative)</a:t>
            </a:r>
          </a:p>
        </p:txBody>
      </p:sp>
    </p:spTree>
    <p:extLst>
      <p:ext uri="{BB962C8B-B14F-4D97-AF65-F5344CB8AC3E}">
        <p14:creationId xmlns:p14="http://schemas.microsoft.com/office/powerpoint/2010/main" val="205570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Objectives/Agenda/Assignment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Objective:  </a:t>
            </a:r>
          </a:p>
          <a:p>
            <a:pPr lvl="1"/>
            <a:r>
              <a:rPr lang="en-US" sz="2000" b="1" dirty="0"/>
              <a:t>8.2 Thermal Energy Transfer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Assignment: 8.2 p338 #36-44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5058556" cy="3416300"/>
          </a:xfrm>
        </p:spPr>
        <p:txBody>
          <a:bodyPr>
            <a:normAutofit/>
          </a:bodyPr>
          <a:lstStyle/>
          <a:p>
            <a:r>
              <a:rPr lang="en-US" sz="2200" b="1" dirty="0"/>
              <a:t>Agenda:</a:t>
            </a:r>
          </a:p>
          <a:p>
            <a:pPr lvl="1"/>
            <a:r>
              <a:rPr lang="en-US" sz="2000" b="1" dirty="0"/>
              <a:t>Homework Review</a:t>
            </a:r>
          </a:p>
          <a:p>
            <a:pPr lvl="1"/>
            <a:r>
              <a:rPr lang="en-US" sz="2000" b="1" dirty="0"/>
              <a:t>Solar Radiation</a:t>
            </a:r>
          </a:p>
          <a:p>
            <a:pPr lvl="1"/>
            <a:r>
              <a:rPr lang="en-US" sz="2000" b="1" dirty="0"/>
              <a:t>Albedo and Energy Balance</a:t>
            </a:r>
          </a:p>
          <a:p>
            <a:pPr lvl="1"/>
            <a:r>
              <a:rPr lang="en-US" sz="2000" b="1" dirty="0"/>
              <a:t>Greenhouse Effect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59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radiation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10081316" cy="3416300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dirty="0"/>
                  <a:t>The thermal power of the sun (the rate of energy production of its nuclear fission reactions) is P = 3.9 x 10</a:t>
                </a:r>
                <a:r>
                  <a:rPr lang="en-US" sz="2000" b="1" baseline="30000" dirty="0"/>
                  <a:t>26 </a:t>
                </a:r>
                <a:r>
                  <a:rPr lang="en-US" sz="2000" b="1" dirty="0"/>
                  <a:t>W</a:t>
                </a:r>
              </a:p>
              <a:p>
                <a:r>
                  <a:rPr lang="en-US" sz="2000" b="1" dirty="0"/>
                  <a:t>The intensity of the sun’s radiation at the location of earth (that is at a distance of 1.5 x 10</a:t>
                </a:r>
                <a:r>
                  <a:rPr lang="en-US" sz="2000" b="1" baseline="30000" dirty="0"/>
                  <a:t>11</a:t>
                </a:r>
                <a:r>
                  <a:rPr lang="en-US" sz="2000" b="1" dirty="0"/>
                  <a:t> m = the earth – sun distance) is given by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b="1" dirty="0"/>
                  <a:t> 		Recall radiation intensity is power over surface area</a:t>
                </a:r>
              </a:p>
              <a:p>
                <a:r>
                  <a:rPr lang="en-US" sz="2000" b="1" dirty="0"/>
                  <a:t>Result is the intensity of the sun at the earth, </a:t>
                </a:r>
                <a:r>
                  <a:rPr lang="en-US" sz="2400" b="1" dirty="0"/>
                  <a:t>S = 1360 W/m</a:t>
                </a:r>
                <a:r>
                  <a:rPr lang="en-US" sz="2400" b="1" baseline="30000" dirty="0"/>
                  <a:t>2</a:t>
                </a:r>
                <a:r>
                  <a:rPr lang="en-US" sz="2400" b="1" dirty="0"/>
                  <a:t> </a:t>
                </a:r>
                <a:r>
                  <a:rPr lang="en-US" sz="2000" b="1" dirty="0"/>
                  <a:t>and is called the </a:t>
                </a:r>
                <a:r>
                  <a:rPr lang="en-US" sz="2000" b="1" u="sng" dirty="0"/>
                  <a:t>solar constant </a:t>
                </a:r>
                <a:r>
                  <a:rPr lang="en-US" sz="2000" b="1" dirty="0"/>
                  <a:t> (Listed as a constant in the data booklet)</a:t>
                </a:r>
                <a:endParaRPr lang="en-US" sz="2000" b="1" u="sn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10081316" cy="3416300"/>
              </a:xfrm>
              <a:blipFill>
                <a:blip r:embed="rId2"/>
                <a:stretch>
                  <a:fillRect l="-242" t="-891" r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Intensity of sun on earth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41" y="2371241"/>
            <a:ext cx="7718156" cy="4138047"/>
          </a:xfrm>
        </p:spPr>
        <p:txBody>
          <a:bodyPr>
            <a:normAutofit fontScale="85000" lnSpcReduction="10000"/>
          </a:bodyPr>
          <a:lstStyle/>
          <a:p>
            <a:r>
              <a:rPr lang="en-US" sz="2600" b="1" dirty="0"/>
              <a:t>Recall I = P/A   or to rearrange  P = IA</a:t>
            </a:r>
          </a:p>
          <a:p>
            <a:r>
              <a:rPr lang="en-US" sz="2600" b="1" dirty="0"/>
              <a:t>At the surface of the earth (with a radius R)   P = S</a:t>
            </a:r>
            <a:r>
              <a:rPr lang="en-US" sz="2600" b="1" dirty="0">
                <a:sym typeface="Euclid Symbol" panose="05050102010706020507" pitchFamily="18" charset="2"/>
              </a:rPr>
              <a:t>R</a:t>
            </a:r>
            <a:r>
              <a:rPr lang="en-US" sz="2600" b="1" baseline="30000" dirty="0">
                <a:sym typeface="Euclid Symbol" panose="05050102010706020507" pitchFamily="18" charset="2"/>
              </a:rPr>
              <a:t>2 </a:t>
            </a:r>
          </a:p>
          <a:p>
            <a:pPr lvl="1"/>
            <a:r>
              <a:rPr lang="en-US" sz="2200" b="1" dirty="0"/>
              <a:t>We only receive the energy cut by the disc of A = </a:t>
            </a:r>
            <a:r>
              <a:rPr lang="en-US" sz="2200" b="1" dirty="0">
                <a:sym typeface="Euclid Symbol" panose="05050102010706020507" pitchFamily="18" charset="2"/>
              </a:rPr>
              <a:t>R</a:t>
            </a:r>
            <a:r>
              <a:rPr lang="en-US" sz="2200" b="1" baseline="30000" dirty="0">
                <a:sym typeface="Euclid Symbol" panose="05050102010706020507" pitchFamily="18" charset="2"/>
              </a:rPr>
              <a:t>2 </a:t>
            </a:r>
            <a:endParaRPr lang="en-US" sz="2200" b="1" dirty="0">
              <a:sym typeface="Euclid Symbol" panose="05050102010706020507" pitchFamily="18" charset="2"/>
            </a:endParaRPr>
          </a:p>
          <a:p>
            <a:r>
              <a:rPr lang="en-US" sz="2600" b="1" dirty="0">
                <a:sym typeface="Euclid Symbol" panose="05050102010706020507" pitchFamily="18" charset="2"/>
              </a:rPr>
              <a:t>Because we are spinning this intensity is distributed over the entire surface of the earth. </a:t>
            </a:r>
          </a:p>
          <a:p>
            <a:r>
              <a:rPr lang="en-US" sz="2600" b="1" dirty="0">
                <a:sym typeface="Euclid Symbol" panose="05050102010706020507" pitchFamily="18" charset="2"/>
              </a:rPr>
              <a:t>The intensity at the surface is the </a:t>
            </a:r>
            <a:r>
              <a:rPr lang="en-US" sz="2600" b="1" dirty="0"/>
              <a:t>P/A for the surface area of the earth  4</a:t>
            </a:r>
            <a:r>
              <a:rPr lang="en-US" sz="2600" b="1" dirty="0">
                <a:sym typeface="Euclid Symbol" panose="05050102010706020507" pitchFamily="18" charset="2"/>
              </a:rPr>
              <a:t>R</a:t>
            </a:r>
            <a:r>
              <a:rPr lang="en-US" sz="2600" b="1" baseline="30000" dirty="0">
                <a:sym typeface="Euclid Symbol" panose="05050102010706020507" pitchFamily="18" charset="2"/>
              </a:rPr>
              <a:t>2 </a:t>
            </a:r>
            <a:r>
              <a:rPr lang="en-US" sz="2600" b="1" dirty="0">
                <a:sym typeface="Euclid Symbol" panose="05050102010706020507" pitchFamily="18" charset="2"/>
              </a:rPr>
              <a:t>    I = </a:t>
            </a:r>
            <a:r>
              <a:rPr lang="en-US" sz="2600" b="1" dirty="0"/>
              <a:t>S</a:t>
            </a:r>
            <a:r>
              <a:rPr lang="en-US" sz="2600" b="1" dirty="0">
                <a:sym typeface="Euclid Symbol" panose="05050102010706020507" pitchFamily="18" charset="2"/>
              </a:rPr>
              <a:t>R</a:t>
            </a:r>
            <a:r>
              <a:rPr lang="en-US" sz="2600" b="1" baseline="30000" dirty="0">
                <a:sym typeface="Euclid Symbol" panose="05050102010706020507" pitchFamily="18" charset="2"/>
              </a:rPr>
              <a:t>2 </a:t>
            </a:r>
            <a:r>
              <a:rPr lang="en-US" sz="2600" b="1" dirty="0">
                <a:sym typeface="Euclid Symbol" panose="05050102010706020507" pitchFamily="18" charset="2"/>
              </a:rPr>
              <a:t>/</a:t>
            </a:r>
            <a:r>
              <a:rPr lang="en-US" sz="2600" b="1" dirty="0"/>
              <a:t> 4</a:t>
            </a:r>
            <a:r>
              <a:rPr lang="en-US" sz="2600" b="1" dirty="0">
                <a:sym typeface="Euclid Symbol" panose="05050102010706020507" pitchFamily="18" charset="2"/>
              </a:rPr>
              <a:t>R</a:t>
            </a:r>
            <a:r>
              <a:rPr lang="en-US" sz="2600" b="1" baseline="30000" dirty="0">
                <a:sym typeface="Euclid Symbol" panose="05050102010706020507" pitchFamily="18" charset="2"/>
              </a:rPr>
              <a:t>2 	</a:t>
            </a:r>
            <a:r>
              <a:rPr lang="en-US" sz="2600" b="1" dirty="0">
                <a:sym typeface="Euclid Symbol" panose="05050102010706020507" pitchFamily="18" charset="2"/>
              </a:rPr>
              <a:t>= S/4 =    340 W/m</a:t>
            </a:r>
            <a:r>
              <a:rPr lang="en-US" sz="2600" b="1" baseline="30000" dirty="0">
                <a:sym typeface="Euclid Symbol" panose="05050102010706020507" pitchFamily="18" charset="2"/>
              </a:rPr>
              <a:t>2	</a:t>
            </a:r>
          </a:p>
          <a:p>
            <a:r>
              <a:rPr lang="en-US" sz="2600" b="1" dirty="0">
                <a:sym typeface="Euclid Symbol" panose="05050102010706020507" pitchFamily="18" charset="2"/>
              </a:rPr>
              <a:t>But this neglects the energy reradiated by the earth because it is also a black body radiator. This effect is described by the concept of albedo</a:t>
            </a:r>
          </a:p>
          <a:p>
            <a:endParaRPr lang="en-US" sz="2000" b="1" dirty="0">
              <a:sym typeface="Euclid Symbol" panose="05050102010706020507" pitchFamily="18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199" t="34904" r="24310" b="23146"/>
          <a:stretch/>
        </p:blipFill>
        <p:spPr>
          <a:xfrm>
            <a:off x="8400082" y="2216258"/>
            <a:ext cx="3316637" cy="306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1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Albedo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499"/>
                <a:ext cx="10251798" cy="395228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b="1" dirty="0"/>
                  <a:t>Albedo is the </a:t>
                </a:r>
                <a:r>
                  <a:rPr lang="en-US" sz="2400" b="1" u="sng" dirty="0"/>
                  <a:t>ratio of the total scattered power (reradiated/reflected) to the total incident power</a:t>
                </a:r>
                <a:r>
                  <a:rPr lang="en-US" sz="2400" b="1" dirty="0"/>
                  <a:t> (portion of S we receive through our shadow disc) </a:t>
                </a:r>
              </a:p>
              <a:p>
                <a:pPr lvl="1"/>
                <a:r>
                  <a:rPr lang="en-US" sz="2000" b="1" dirty="0"/>
                  <a:t>Given the symbol </a:t>
                </a:r>
                <a:r>
                  <a:rPr lang="en-US" sz="2600" b="1" dirty="0">
                    <a:sym typeface="Euclid Symbol" panose="05050102010706020507" pitchFamily="18" charset="2"/>
                  </a:rPr>
                  <a:t></a:t>
                </a:r>
                <a:r>
                  <a:rPr lang="en-US" sz="2000" b="1" dirty="0">
                    <a:sym typeface="Euclid Symbol" panose="05050102010706020507" pitchFamily="18" charset="2"/>
                  </a:rPr>
                  <a:t>  and ranges from 0 (perfect absorber) to 1 (perfect reflector)</a:t>
                </a:r>
              </a:p>
              <a:p>
                <a:pPr lvl="1"/>
                <a:r>
                  <a:rPr lang="en-US" sz="2000" b="1" dirty="0">
                    <a:sym typeface="Euclid Symbol" panose="05050102010706020507" pitchFamily="18" charset="2"/>
                  </a:rPr>
                  <a:t>Albedo varies over the surface of the earth from </a:t>
                </a:r>
                <a:r>
                  <a:rPr lang="en-US" sz="2000" b="1" u="sng" dirty="0">
                    <a:sym typeface="Euclid Symbol" panose="05050102010706020507" pitchFamily="18" charset="2"/>
                  </a:rPr>
                  <a:t>charcoal (0.04) to snow (0.85)</a:t>
                </a:r>
              </a:p>
              <a:p>
                <a:pPr lvl="1"/>
                <a:r>
                  <a:rPr lang="en-US" sz="2000" b="1" dirty="0">
                    <a:sym typeface="Euclid Symbol" panose="05050102010706020507" pitchFamily="18" charset="2"/>
                  </a:rPr>
                  <a:t>Average </a:t>
                </a:r>
                <a:r>
                  <a:rPr lang="en-US" sz="2000" b="1" u="sng" dirty="0">
                    <a:sym typeface="Euclid Symbol" panose="05050102010706020507" pitchFamily="18" charset="2"/>
                  </a:rPr>
                  <a:t>albedo for the earth  = 0.30</a:t>
                </a:r>
                <a:r>
                  <a:rPr lang="en-US" sz="2000" b="1" dirty="0">
                    <a:sym typeface="Euclid Symbol" panose="05050102010706020507" pitchFamily="18" charset="2"/>
                  </a:rPr>
                  <a:t>. </a:t>
                </a:r>
              </a:p>
              <a:p>
                <a:r>
                  <a:rPr lang="en-US" sz="2400" b="1" dirty="0">
                    <a:sym typeface="Euclid Symbol" panose="05050102010706020507" pitchFamily="18" charset="2"/>
                  </a:rPr>
                  <a:t>So only 70% or (1 – ) of the intensity of the sun (S/4) that reaches the earth is delivered.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3000" b="1" i="1" smtClean="0">
                            <a:latin typeface="Cambria Math" panose="02040503050406030204" pitchFamily="18" charset="0"/>
                          </a:rPr>
                          <m:t>𝒂𝒗𝒆</m:t>
                        </m:r>
                      </m:sub>
                    </m:sSub>
                    <m:r>
                      <a:rPr lang="en-US" sz="3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  <m:r>
                          <a:rPr lang="en-US" sz="30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3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1" i="1" smtClean="0">
                        <a:latin typeface="Cambria Math" panose="02040503050406030204" pitchFamily="18" charset="0"/>
                      </a:rPr>
                      <m:t>𝟐𝟒𝟓</m:t>
                    </m:r>
                    <m:r>
                      <a:rPr lang="en-US" sz="3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sz="3000" b="1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3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499"/>
                <a:ext cx="10251798" cy="3952283"/>
              </a:xfrm>
              <a:blipFill>
                <a:blip r:embed="rId2"/>
                <a:stretch>
                  <a:fillRect l="-357" t="-2778" r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178" t="20499" r="34912" b="33951"/>
          <a:stretch/>
        </p:blipFill>
        <p:spPr>
          <a:xfrm>
            <a:off x="6974717" y="162300"/>
            <a:ext cx="4757500" cy="24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3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Greenhouse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10282794" cy="3502832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If we assume all radiation that is reradiated reaches space we calculate the average temperature of the earth to be -17</a:t>
            </a:r>
            <a:r>
              <a:rPr lang="en-US" sz="2400" b="1" dirty="0">
                <a:sym typeface="Euclid Symbol" panose="05050102010706020507" pitchFamily="18" charset="2"/>
              </a:rPr>
              <a:t>C but we observe it to be 15C. 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The 32C difference reflect the amount of heat trapped by our atmosphere. = Greenhouse Effect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Greenhouse gases include water, carbon dioxide, methane and nitrous oxide.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There are both natural and manmade (anthropogenic) sources of these greenhouse gases. 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19360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Balance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4572000"/>
            <a:ext cx="8761412" cy="1447800"/>
          </a:xfrm>
        </p:spPr>
        <p:txBody>
          <a:bodyPr>
            <a:noAutofit/>
          </a:bodyPr>
          <a:lstStyle/>
          <a:p>
            <a:r>
              <a:rPr lang="en-US" b="1" dirty="0"/>
              <a:t>Arrow thickness represents the amount of energy transferred.  </a:t>
            </a:r>
          </a:p>
          <a:p>
            <a:r>
              <a:rPr lang="en-US" b="1" dirty="0"/>
              <a:t>If the amount of down arrows balance the up arrows then no net energy is delivered to Earth. Balance is roughly what we observe.</a:t>
            </a:r>
          </a:p>
          <a:p>
            <a:r>
              <a:rPr lang="en-US" b="1" dirty="0"/>
              <a:t>A small net difference in the total amount of intensity delivered (down arrows) versus the intensity reradiated (up arrows) reflects global warming.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154" t="55032" r="54804" b="22935"/>
          <a:stretch/>
        </p:blipFill>
        <p:spPr>
          <a:xfrm>
            <a:off x="2774196" y="1680632"/>
            <a:ext cx="6633275" cy="256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28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Balance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53" y="2356280"/>
            <a:ext cx="2619213" cy="3440086"/>
          </a:xfrm>
        </p:spPr>
        <p:txBody>
          <a:bodyPr>
            <a:noAutofit/>
          </a:bodyPr>
          <a:lstStyle/>
          <a:p>
            <a:r>
              <a:rPr lang="en-US" sz="2400" b="1" dirty="0"/>
              <a:t>Complexity of the system creates disagreement about where the source of the small net difference is located.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5" y="2016717"/>
            <a:ext cx="898207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0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92B4A-D2CC-4C5B-A6BD-DF44F2C3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Hints for #39 in the HMK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08BC6-FF24-4B21-B57D-552876530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A) Asked to solve for three variables, I</a:t>
            </a:r>
            <a:r>
              <a:rPr lang="en-US" b="1" baseline="-25000" dirty="0"/>
              <a:t>1</a:t>
            </a:r>
            <a:r>
              <a:rPr lang="en-US" b="1" dirty="0"/>
              <a:t>, I</a:t>
            </a:r>
            <a:r>
              <a:rPr lang="en-US" b="1" baseline="-25000" dirty="0"/>
              <a:t>2</a:t>
            </a:r>
            <a:r>
              <a:rPr lang="en-US" b="1" dirty="0"/>
              <a:t> and I</a:t>
            </a:r>
            <a:r>
              <a:rPr lang="en-US" b="1" baseline="-25000" dirty="0"/>
              <a:t>3</a:t>
            </a:r>
            <a:r>
              <a:rPr lang="en-US" b="1" dirty="0"/>
              <a:t>.</a:t>
            </a:r>
          </a:p>
          <a:p>
            <a:r>
              <a:rPr lang="en-US" b="1" dirty="0"/>
              <a:t>Therefore you need three equations in those variables.</a:t>
            </a:r>
          </a:p>
          <a:p>
            <a:r>
              <a:rPr lang="en-US" b="1" dirty="0"/>
              <a:t>1) “Only a fraction </a:t>
            </a:r>
            <a:r>
              <a:rPr lang="en-US" b="1" i="1" u="sng" dirty="0"/>
              <a:t>t</a:t>
            </a:r>
            <a:r>
              <a:rPr lang="en-US" b="1" dirty="0"/>
              <a:t> of the </a:t>
            </a:r>
            <a:r>
              <a:rPr lang="en-US" b="1" u="sng" dirty="0"/>
              <a:t>energy radiated by the Earth </a:t>
            </a:r>
            <a:r>
              <a:rPr lang="en-US" b="1" dirty="0"/>
              <a:t> (I</a:t>
            </a:r>
            <a:r>
              <a:rPr lang="en-US" b="1" baseline="-25000" dirty="0"/>
              <a:t>1</a:t>
            </a:r>
            <a:r>
              <a:rPr lang="en-US" b="1" dirty="0"/>
              <a:t>)actually </a:t>
            </a:r>
            <a:r>
              <a:rPr lang="en-US" b="1" u="sng" dirty="0"/>
              <a:t>escapes the Earth</a:t>
            </a:r>
            <a:r>
              <a:rPr lang="en-US" b="1" dirty="0"/>
              <a:t> (I</a:t>
            </a:r>
            <a:r>
              <a:rPr lang="en-US" b="1" baseline="-25000" dirty="0"/>
              <a:t>3</a:t>
            </a:r>
            <a:r>
              <a:rPr lang="en-US" b="1" dirty="0"/>
              <a:t>)”   allows you to express I</a:t>
            </a:r>
            <a:r>
              <a:rPr lang="en-US" b="1" baseline="-25000" dirty="0"/>
              <a:t>3</a:t>
            </a:r>
            <a:r>
              <a:rPr lang="en-US" b="1" dirty="0"/>
              <a:t> in terms of I</a:t>
            </a:r>
            <a:r>
              <a:rPr lang="en-US" b="1" baseline="-25000" dirty="0"/>
              <a:t>1</a:t>
            </a:r>
            <a:r>
              <a:rPr lang="en-US" b="1" dirty="0"/>
              <a:t>.</a:t>
            </a:r>
          </a:p>
          <a:p>
            <a:r>
              <a:rPr lang="en-US" b="1" dirty="0"/>
              <a:t>2) Write the energy balance equation for the earth (the ground) by setting all arrows income to earth = all arrows exiting earth. (Hint: one side will be I</a:t>
            </a:r>
            <a:r>
              <a:rPr lang="en-US" b="1" baseline="-25000" dirty="0"/>
              <a:t>1</a:t>
            </a:r>
            <a:r>
              <a:rPr lang="en-US" b="1" dirty="0"/>
              <a:t>.)</a:t>
            </a:r>
          </a:p>
          <a:p>
            <a:r>
              <a:rPr lang="en-US" b="1" dirty="0"/>
              <a:t>3) Write the Energy balance equation for the atmosphere (middle of diagram). (Hint: one side will be I</a:t>
            </a:r>
            <a:r>
              <a:rPr lang="en-US" b="1" baseline="-25000" dirty="0"/>
              <a:t>1</a:t>
            </a:r>
            <a:r>
              <a:rPr lang="en-US" b="1" dirty="0"/>
              <a:t>(1-</a:t>
            </a:r>
            <a:r>
              <a:rPr lang="en-US" b="1" dirty="0">
                <a:sym typeface="Euclid Symbol" panose="05050102010706020507" pitchFamily="18" charset="2"/>
              </a:rPr>
              <a:t> </a:t>
            </a:r>
            <a:r>
              <a:rPr lang="en-US" sz="1400" b="1" dirty="0">
                <a:sym typeface="Euclid Symbol" panose="05050102010706020507" pitchFamily="18" charset="2"/>
              </a:rPr>
              <a:t> ).</a:t>
            </a:r>
          </a:p>
          <a:p>
            <a:r>
              <a:rPr lang="en-US" b="1" dirty="0"/>
              <a:t>Then ALGEBRA to solve for I</a:t>
            </a:r>
            <a:r>
              <a:rPr lang="en-US" b="1" baseline="-25000" dirty="0"/>
              <a:t>1</a:t>
            </a:r>
            <a:r>
              <a:rPr lang="en-US" b="1" dirty="0"/>
              <a:t>, I</a:t>
            </a:r>
            <a:r>
              <a:rPr lang="en-US" b="1" baseline="-25000" dirty="0"/>
              <a:t>2</a:t>
            </a:r>
            <a:r>
              <a:rPr lang="en-US" b="1" dirty="0"/>
              <a:t> and I</a:t>
            </a:r>
            <a:r>
              <a:rPr lang="en-US" b="1" baseline="-25000" dirty="0"/>
              <a:t>3</a:t>
            </a:r>
            <a:r>
              <a:rPr lang="en-US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68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54743</TotalTime>
  <Words>873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Algerian</vt:lpstr>
      <vt:lpstr>Arial</vt:lpstr>
      <vt:lpstr>Calibri</vt:lpstr>
      <vt:lpstr>Cambria Math</vt:lpstr>
      <vt:lpstr>Century Gothic</vt:lpstr>
      <vt:lpstr>Wingdings 3</vt:lpstr>
      <vt:lpstr>Ion Boardroom</vt:lpstr>
      <vt:lpstr>Physics 2 – Mar 13, 2020</vt:lpstr>
      <vt:lpstr>Objectives/Agenda/Assignment</vt:lpstr>
      <vt:lpstr>Solar radiation</vt:lpstr>
      <vt:lpstr>Intensity of sun on earth surface</vt:lpstr>
      <vt:lpstr>Albedo</vt:lpstr>
      <vt:lpstr>Greenhouse Effect</vt:lpstr>
      <vt:lpstr>Energy Balance Diagrams</vt:lpstr>
      <vt:lpstr>Energy Balance Diagrams</vt:lpstr>
      <vt:lpstr>Hints for #39 in the HMK</vt:lpstr>
      <vt:lpstr>Hints for #39 in the HMK</vt:lpstr>
      <vt:lpstr>Exit Slip -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581</cp:revision>
  <dcterms:created xsi:type="dcterms:W3CDTF">2015-08-11T02:33:52Z</dcterms:created>
  <dcterms:modified xsi:type="dcterms:W3CDTF">2020-03-13T15:08:07Z</dcterms:modified>
</cp:coreProperties>
</file>